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58"/>
  </p:notesMasterIdLst>
  <p:sldIdLst>
    <p:sldId id="693" r:id="rId2"/>
    <p:sldId id="668" r:id="rId3"/>
    <p:sldId id="669" r:id="rId4"/>
    <p:sldId id="592" r:id="rId5"/>
    <p:sldId id="670" r:id="rId6"/>
    <p:sldId id="671" r:id="rId7"/>
    <p:sldId id="280" r:id="rId8"/>
    <p:sldId id="672" r:id="rId9"/>
    <p:sldId id="673" r:id="rId10"/>
    <p:sldId id="666" r:id="rId11"/>
    <p:sldId id="674" r:id="rId12"/>
    <p:sldId id="268" r:id="rId13"/>
    <p:sldId id="676" r:id="rId14"/>
    <p:sldId id="694" r:id="rId15"/>
    <p:sldId id="675" r:id="rId16"/>
    <p:sldId id="677" r:id="rId17"/>
    <p:sldId id="613" r:id="rId18"/>
    <p:sldId id="636" r:id="rId19"/>
    <p:sldId id="685" r:id="rId20"/>
    <p:sldId id="630" r:id="rId21"/>
    <p:sldId id="631" r:id="rId22"/>
    <p:sldId id="632" r:id="rId23"/>
    <p:sldId id="686" r:id="rId24"/>
    <p:sldId id="291" r:id="rId25"/>
    <p:sldId id="638" r:id="rId26"/>
    <p:sldId id="687" r:id="rId27"/>
    <p:sldId id="640" r:id="rId28"/>
    <p:sldId id="688" r:id="rId29"/>
    <p:sldId id="263" r:id="rId30"/>
    <p:sldId id="270" r:id="rId31"/>
    <p:sldId id="271" r:id="rId32"/>
    <p:sldId id="689" r:id="rId33"/>
    <p:sldId id="642" r:id="rId34"/>
    <p:sldId id="643" r:id="rId35"/>
    <p:sldId id="269" r:id="rId36"/>
    <p:sldId id="692" r:id="rId37"/>
    <p:sldId id="274" r:id="rId38"/>
    <p:sldId id="644" r:id="rId39"/>
    <p:sldId id="609" r:id="rId40"/>
    <p:sldId id="610" r:id="rId41"/>
    <p:sldId id="608" r:id="rId42"/>
    <p:sldId id="681" r:id="rId43"/>
    <p:sldId id="684" r:id="rId44"/>
    <p:sldId id="690" r:id="rId45"/>
    <p:sldId id="318" r:id="rId46"/>
    <p:sldId id="680" r:id="rId47"/>
    <p:sldId id="667" r:id="rId48"/>
    <p:sldId id="653" r:id="rId49"/>
    <p:sldId id="682" r:id="rId50"/>
    <p:sldId id="683" r:id="rId51"/>
    <p:sldId id="691" r:id="rId52"/>
    <p:sldId id="645" r:id="rId53"/>
    <p:sldId id="278" r:id="rId54"/>
    <p:sldId id="593" r:id="rId55"/>
    <p:sldId id="585" r:id="rId56"/>
    <p:sldId id="287"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31368"/>
    <p:restoredTop sz="96671"/>
  </p:normalViewPr>
  <p:slideViewPr>
    <p:cSldViewPr snapToGrid="0">
      <p:cViewPr varScale="1">
        <p:scale>
          <a:sx n="104" d="100"/>
          <a:sy n="104" d="100"/>
        </p:scale>
        <p:origin x="216" y="174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132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4222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226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848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151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774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800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692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9052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62ad20c7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e62ad20c76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330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481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7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72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37119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4553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98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784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16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fe16c0717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fe16c0717b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e62ad20c76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e62ad20c76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0361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fe16c0717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2fe16c0717b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1182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8" r:id="rId5"/>
    <p:sldLayoutId id="2147483665" r:id="rId6"/>
    <p:sldLayoutId id="2147483666"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2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g"/><Relationship Id="rId7"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Progress Around Our Standards</a:t>
            </a:r>
          </a:p>
        </p:txBody>
      </p:sp>
    </p:spTree>
    <p:extLst>
      <p:ext uri="{BB962C8B-B14F-4D97-AF65-F5344CB8AC3E}">
        <p14:creationId xmlns:p14="http://schemas.microsoft.com/office/powerpoint/2010/main" val="216965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5" name="Google Shape;202;g2fe16c0717b_0_33">
            <a:extLst>
              <a:ext uri="{FF2B5EF4-FFF2-40B4-BE49-F238E27FC236}">
                <a16:creationId xmlns:a16="http://schemas.microsoft.com/office/drawing/2014/main" id="{8A582FFB-F8C9-18D7-2DA3-A36B895169BD}"/>
              </a:ext>
            </a:extLst>
          </p:cNvPr>
          <p:cNvPicPr preferRelativeResize="0">
            <a:picLocks noChangeAspect="1"/>
          </p:cNvPicPr>
          <p:nvPr/>
        </p:nvPicPr>
        <p:blipFill>
          <a:blip r:embed="rId3">
            <a:alphaModFix/>
          </a:blip>
          <a:stretch>
            <a:fillRect/>
          </a:stretch>
        </p:blipFill>
        <p:spPr>
          <a:xfrm>
            <a:off x="2963157" y="2768868"/>
            <a:ext cx="3159726" cy="1188057"/>
          </a:xfrm>
          <a:prstGeom prst="rect">
            <a:avLst/>
          </a:prstGeom>
          <a:noFill/>
          <a:ln>
            <a:noFill/>
          </a:ln>
        </p:spPr>
      </p:pic>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a:xfrm>
            <a:off x="280350" y="1266450"/>
            <a:ext cx="5670726" cy="3339000"/>
          </a:xfrm>
        </p:spPr>
        <p:txBody>
          <a:bodyPr/>
          <a:lstStyle/>
          <a:p>
            <a:pPr marL="114300" indent="0" algn="ctr">
              <a:buNone/>
            </a:pPr>
            <a:endParaRPr lang="en-US" dirty="0"/>
          </a:p>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pic>
        <p:nvPicPr>
          <p:cNvPr id="3" name="Picture 2">
            <a:extLst>
              <a:ext uri="{FF2B5EF4-FFF2-40B4-BE49-F238E27FC236}">
                <a16:creationId xmlns:a16="http://schemas.microsoft.com/office/drawing/2014/main" id="{40EAD985-80C1-108A-5080-276A17797CAB}"/>
              </a:ext>
            </a:extLst>
          </p:cNvPr>
          <p:cNvPicPr>
            <a:picLocks noChangeAspect="1"/>
          </p:cNvPicPr>
          <p:nvPr/>
        </p:nvPicPr>
        <p:blipFill>
          <a:blip r:embed="rId4"/>
          <a:srcRect/>
          <a:stretch/>
        </p:blipFill>
        <p:spPr>
          <a:xfrm>
            <a:off x="6294690" y="0"/>
            <a:ext cx="2193995" cy="5143500"/>
          </a:xfrm>
          <a:prstGeom prst="rect">
            <a:avLst/>
          </a:prstGeom>
        </p:spPr>
      </p:pic>
      <p:pic>
        <p:nvPicPr>
          <p:cNvPr id="7" name="Picture 6" descr="A blue letter on a white background&#10;&#10;Description automatically generated">
            <a:extLst>
              <a:ext uri="{FF2B5EF4-FFF2-40B4-BE49-F238E27FC236}">
                <a16:creationId xmlns:a16="http://schemas.microsoft.com/office/drawing/2014/main" id="{D8311BC6-8C68-B2EE-5841-47C7AB252EE8}"/>
              </a:ext>
            </a:extLst>
          </p:cNvPr>
          <p:cNvPicPr>
            <a:picLocks noChangeAspect="1"/>
          </p:cNvPicPr>
          <p:nvPr/>
        </p:nvPicPr>
        <p:blipFill>
          <a:blip r:embed="rId5"/>
          <a:stretch>
            <a:fillRect/>
          </a:stretch>
        </p:blipFill>
        <p:spPr>
          <a:xfrm>
            <a:off x="3373607" y="3694067"/>
            <a:ext cx="1768021" cy="37158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7B4AEB2C-546E-6866-DB3D-01AB9B0D0450}"/>
              </a:ext>
            </a:extLst>
          </p:cNvPr>
          <p:cNvPicPr>
            <a:picLocks noChangeAspect="1"/>
          </p:cNvPicPr>
          <p:nvPr/>
        </p:nvPicPr>
        <p:blipFill>
          <a:blip r:embed="rId6"/>
          <a:stretch>
            <a:fillRect/>
          </a:stretch>
        </p:blipFill>
        <p:spPr>
          <a:xfrm>
            <a:off x="1690622" y="3743015"/>
            <a:ext cx="1349844" cy="374275"/>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1D1DC6E7-DB0C-B50A-24EA-DDDED0C16491}"/>
              </a:ext>
            </a:extLst>
          </p:cNvPr>
          <p:cNvPicPr>
            <a:picLocks noChangeAspect="1"/>
          </p:cNvPicPr>
          <p:nvPr/>
        </p:nvPicPr>
        <p:blipFill>
          <a:blip r:embed="rId7"/>
          <a:stretch>
            <a:fillRect/>
          </a:stretch>
        </p:blipFill>
        <p:spPr>
          <a:xfrm>
            <a:off x="1862429" y="4045693"/>
            <a:ext cx="3058488" cy="643892"/>
          </a:xfrm>
          <a:prstGeom prst="rect">
            <a:avLst/>
          </a:prstGeom>
        </p:spPr>
      </p:pic>
      <p:pic>
        <p:nvPicPr>
          <p:cNvPr id="2" name="Google Shape;192;g2fe16c0717b_0_27">
            <a:extLst>
              <a:ext uri="{FF2B5EF4-FFF2-40B4-BE49-F238E27FC236}">
                <a16:creationId xmlns:a16="http://schemas.microsoft.com/office/drawing/2014/main" id="{5FE83D93-43A9-032F-847D-B15653F66C1A}"/>
              </a:ext>
            </a:extLst>
          </p:cNvPr>
          <p:cNvPicPr preferRelativeResize="0">
            <a:picLocks noChangeAspect="1"/>
          </p:cNvPicPr>
          <p:nvPr/>
        </p:nvPicPr>
        <p:blipFill>
          <a:blip r:embed="rId8">
            <a:alphaModFix/>
          </a:blip>
          <a:srcRect l="12780" t="25129" r="13688" b="24281"/>
          <a:stretch/>
        </p:blipFill>
        <p:spPr>
          <a:xfrm>
            <a:off x="1384973" y="3089600"/>
            <a:ext cx="1768022" cy="546595"/>
          </a:xfrm>
          <a:prstGeom prst="rect">
            <a:avLst/>
          </a:prstGeom>
          <a:noFill/>
          <a:ln>
            <a:noFill/>
          </a:ln>
        </p:spPr>
      </p:pic>
    </p:spTree>
    <p:extLst>
      <p:ext uri="{BB962C8B-B14F-4D97-AF65-F5344CB8AC3E}">
        <p14:creationId xmlns:p14="http://schemas.microsoft.com/office/powerpoint/2010/main" val="2766417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fe16c0717b_0_2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Nokia ISO 5230 Self-Certification</a:t>
            </a:r>
            <a:endParaRPr dirty="0"/>
          </a:p>
        </p:txBody>
      </p:sp>
      <p:pic>
        <p:nvPicPr>
          <p:cNvPr id="192" name="Google Shape;192;g2fe16c0717b_0_27"/>
          <p:cNvPicPr preferRelativeResize="0"/>
          <p:nvPr/>
        </p:nvPicPr>
        <p:blipFill>
          <a:blip r:embed="rId3">
            <a:alphaModFix/>
          </a:blip>
          <a:stretch>
            <a:fillRect/>
          </a:stretch>
        </p:blipFill>
        <p:spPr>
          <a:xfrm>
            <a:off x="2530238" y="1218650"/>
            <a:ext cx="4083516" cy="1834950"/>
          </a:xfrm>
          <a:prstGeom prst="rect">
            <a:avLst/>
          </a:prstGeom>
          <a:noFill/>
          <a:ln>
            <a:noFill/>
          </a:ln>
        </p:spPr>
      </p:pic>
      <p:pic>
        <p:nvPicPr>
          <p:cNvPr id="193" name="Google Shape;193;g2fe16c0717b_0_27"/>
          <p:cNvPicPr preferRelativeResize="0"/>
          <p:nvPr/>
        </p:nvPicPr>
        <p:blipFill rotWithShape="1">
          <a:blip r:embed="rId4">
            <a:alphaModFix/>
          </a:blip>
          <a:srcRect/>
          <a:stretch/>
        </p:blipFill>
        <p:spPr>
          <a:xfrm>
            <a:off x="3494786" y="2935642"/>
            <a:ext cx="2154427" cy="21544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2e62ad20c76_0_4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err="1"/>
              <a:t>dSpace</a:t>
            </a:r>
            <a:r>
              <a:rPr lang="en-US" dirty="0"/>
              <a:t> Adoption of ISO/IEC 5230</a:t>
            </a:r>
            <a:endParaRPr dirty="0"/>
          </a:p>
        </p:txBody>
      </p:sp>
      <p:pic>
        <p:nvPicPr>
          <p:cNvPr id="184" name="Google Shape;184;g2e62ad20c76_0_417"/>
          <p:cNvPicPr preferRelativeResize="0"/>
          <p:nvPr/>
        </p:nvPicPr>
        <p:blipFill>
          <a:blip r:embed="rId3"/>
          <a:srcRect/>
          <a:stretch/>
        </p:blipFill>
        <p:spPr>
          <a:xfrm>
            <a:off x="2575992" y="1787151"/>
            <a:ext cx="3992016" cy="839000"/>
          </a:xfrm>
          <a:prstGeom prst="rect">
            <a:avLst/>
          </a:prstGeom>
          <a:noFill/>
          <a:ln>
            <a:noFill/>
          </a:ln>
        </p:spPr>
      </p:pic>
      <p:pic>
        <p:nvPicPr>
          <p:cNvPr id="185" name="Google Shape;185;g2e62ad20c76_0_417"/>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1993122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fe16c0717b_0_3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OpenHarmony ISO 5230 Third-Party Certification</a:t>
            </a:r>
            <a:endParaRPr/>
          </a:p>
        </p:txBody>
      </p:sp>
      <p:pic>
        <p:nvPicPr>
          <p:cNvPr id="202" name="Google Shape;202;g2fe16c0717b_0_33"/>
          <p:cNvPicPr preferRelativeResize="0"/>
          <p:nvPr/>
        </p:nvPicPr>
        <p:blipFill>
          <a:blip r:embed="rId3">
            <a:alphaModFix/>
          </a:blip>
          <a:stretch>
            <a:fillRect/>
          </a:stretch>
        </p:blipFill>
        <p:spPr>
          <a:xfrm>
            <a:off x="2190750" y="1232500"/>
            <a:ext cx="4762500" cy="1790700"/>
          </a:xfrm>
          <a:prstGeom prst="rect">
            <a:avLst/>
          </a:prstGeom>
          <a:noFill/>
          <a:ln>
            <a:noFill/>
          </a:ln>
        </p:spPr>
      </p:pic>
      <p:pic>
        <p:nvPicPr>
          <p:cNvPr id="203" name="Google Shape;203;g2fe16c0717b_0_33"/>
          <p:cNvPicPr preferRelativeResize="0"/>
          <p:nvPr/>
        </p:nvPicPr>
        <p:blipFill rotWithShape="1">
          <a:blip r:embed="rId4">
            <a:alphaModFix/>
          </a:blip>
          <a:srcRect/>
          <a:stretch/>
        </p:blipFill>
        <p:spPr>
          <a:xfrm>
            <a:off x="3494786" y="2935642"/>
            <a:ext cx="2154427" cy="21544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IAV </a:t>
            </a:r>
            <a:r>
              <a:rPr lang="en-US" dirty="0"/>
              <a:t>Adopts ISO/IEC 5230 + Case Study Released</a:t>
            </a:r>
            <a:endParaRPr dirty="0"/>
          </a:p>
        </p:txBody>
      </p:sp>
      <p:pic>
        <p:nvPicPr>
          <p:cNvPr id="191" name="Google Shape;191;g2e62ad20c76_0_423"/>
          <p:cNvPicPr preferRelativeResize="0"/>
          <p:nvPr/>
        </p:nvPicPr>
        <p:blipFill>
          <a:blip r:embed="rId3"/>
          <a:srcRect/>
          <a:stretch/>
        </p:blipFill>
        <p:spPr>
          <a:xfrm>
            <a:off x="2178057" y="1311475"/>
            <a:ext cx="4787885" cy="1327550"/>
          </a:xfrm>
          <a:prstGeom prst="rect">
            <a:avLst/>
          </a:prstGeom>
          <a:noFill/>
          <a:ln>
            <a:noFill/>
          </a:ln>
        </p:spPr>
      </p:pic>
      <p:sp>
        <p:nvSpPr>
          <p:cNvPr id="192" name="Google Shape;192;g2e62ad20c76_0_423"/>
          <p:cNvSpPr txBox="1"/>
          <p:nvPr/>
        </p:nvSpPr>
        <p:spPr>
          <a:xfrm>
            <a:off x="1252728"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News</a:t>
            </a:r>
            <a:endParaRPr sz="1800" b="0" i="0" u="none" strike="noStrike" cap="none">
              <a:solidFill>
                <a:schemeClr val="dk2"/>
              </a:solidFill>
              <a:latin typeface="Open Sans Medium"/>
              <a:ea typeface="Open Sans Medium"/>
              <a:cs typeface="Open Sans Medium"/>
              <a:sym typeface="Open Sans Medium"/>
            </a:endParaRPr>
          </a:p>
        </p:txBody>
      </p:sp>
      <p:sp>
        <p:nvSpPr>
          <p:cNvPr id="193" name="Google Shape;193;g2e62ad20c76_0_423"/>
          <p:cNvSpPr txBox="1"/>
          <p:nvPr/>
        </p:nvSpPr>
        <p:spPr>
          <a:xfrm>
            <a:off x="3776472"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Case Study</a:t>
            </a:r>
            <a:endParaRPr sz="1800" b="0" i="0" u="none" strike="noStrike" cap="none">
              <a:solidFill>
                <a:schemeClr val="dk2"/>
              </a:solidFill>
              <a:latin typeface="Open Sans Medium"/>
              <a:ea typeface="Open Sans Medium"/>
              <a:cs typeface="Open Sans Medium"/>
              <a:sym typeface="Open Sans Medium"/>
            </a:endParaRPr>
          </a:p>
        </p:txBody>
      </p:sp>
      <p:pic>
        <p:nvPicPr>
          <p:cNvPr id="194" name="Google Shape;194;g2e62ad20c76_0_423"/>
          <p:cNvPicPr preferRelativeResize="0"/>
          <p:nvPr/>
        </p:nvPicPr>
        <p:blipFill>
          <a:blip r:embed="rId4"/>
          <a:srcRect/>
          <a:stretch/>
        </p:blipFill>
        <p:spPr>
          <a:xfrm>
            <a:off x="2571242" y="3364066"/>
            <a:ext cx="1477772" cy="1477772"/>
          </a:xfrm>
          <a:prstGeom prst="rect">
            <a:avLst/>
          </a:prstGeom>
          <a:noFill/>
          <a:ln>
            <a:noFill/>
          </a:ln>
        </p:spPr>
      </p:pic>
      <p:pic>
        <p:nvPicPr>
          <p:cNvPr id="195" name="Google Shape;195;g2e62ad20c76_0_423"/>
          <p:cNvPicPr preferRelativeResize="0"/>
          <p:nvPr/>
        </p:nvPicPr>
        <p:blipFill>
          <a:blip r:embed="rId5"/>
          <a:srcRect/>
          <a:stretch/>
        </p:blipFill>
        <p:spPr>
          <a:xfrm>
            <a:off x="5094988" y="3364066"/>
            <a:ext cx="1477772" cy="1477772"/>
          </a:xfrm>
          <a:prstGeom prst="rect">
            <a:avLst/>
          </a:prstGeom>
          <a:noFill/>
          <a:ln>
            <a:noFill/>
          </a:ln>
        </p:spPr>
      </p:pic>
    </p:spTree>
    <p:extLst>
      <p:ext uri="{BB962C8B-B14F-4D97-AF65-F5344CB8AC3E}">
        <p14:creationId xmlns:p14="http://schemas.microsoft.com/office/powerpoint/2010/main" val="91187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Samsung SDS Adoption of ISO/IEC 18974</a:t>
            </a:r>
            <a:endParaRPr dirty="0"/>
          </a:p>
        </p:txBody>
      </p:sp>
      <p:pic>
        <p:nvPicPr>
          <p:cNvPr id="191" name="Google Shape;191;g2e62ad20c76_0_423"/>
          <p:cNvPicPr preferRelativeResize="0"/>
          <p:nvPr/>
        </p:nvPicPr>
        <p:blipFill>
          <a:blip r:embed="rId3"/>
          <a:srcRect/>
          <a:stretch/>
        </p:blipFill>
        <p:spPr>
          <a:xfrm>
            <a:off x="2178057" y="1471262"/>
            <a:ext cx="4787885" cy="1007975"/>
          </a:xfrm>
          <a:prstGeom prst="rect">
            <a:avLst/>
          </a:prstGeom>
          <a:noFill/>
          <a:ln>
            <a:noFill/>
          </a:ln>
        </p:spPr>
      </p:pic>
      <p:pic>
        <p:nvPicPr>
          <p:cNvPr id="2" name="Google Shape;185;g2e62ad20c76_0_417">
            <a:extLst>
              <a:ext uri="{FF2B5EF4-FFF2-40B4-BE49-F238E27FC236}">
                <a16:creationId xmlns:a16="http://schemas.microsoft.com/office/drawing/2014/main" id="{378A6BAE-20E6-EA45-B578-8742B5F3DBC5}"/>
              </a:ext>
            </a:extLst>
          </p:cNvPr>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2680438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Use</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p:txBody>
          <a:bodyPr/>
          <a:lstStyle/>
          <a:p>
            <a:pPr marL="139700" indent="0">
              <a:buNone/>
            </a:pPr>
            <a:r>
              <a:rPr lang="en-US" dirty="0"/>
              <a:t>Companies announcing re-certification helps to boost perception of continued industry value.</a:t>
            </a:r>
          </a:p>
          <a:p>
            <a:pPr marL="139700" indent="0">
              <a:buNone/>
            </a:pPr>
            <a:endParaRPr lang="en-US" dirty="0"/>
          </a:p>
          <a:p>
            <a:r>
              <a:rPr lang="en-US" b="1" dirty="0"/>
              <a:t>BlackBerry</a:t>
            </a:r>
            <a:r>
              <a:rPr lang="en-US" dirty="0"/>
              <a:t> - public announcement in April</a:t>
            </a:r>
          </a:p>
          <a:p>
            <a:r>
              <a:rPr lang="en-US" b="1" dirty="0"/>
              <a:t>SocioNext </a:t>
            </a:r>
            <a:r>
              <a:rPr lang="en-US" dirty="0"/>
              <a:t>- public announcement in May</a:t>
            </a:r>
          </a:p>
          <a:p>
            <a:pPr marL="114300" indent="0">
              <a:buNone/>
            </a:pPr>
            <a:endParaRPr lang="en-US" b="1" dirty="0"/>
          </a:p>
          <a:p>
            <a:pPr marL="114300" indent="0">
              <a:buNone/>
            </a:pPr>
            <a:r>
              <a:rPr lang="en-US" dirty="0">
                <a:solidFill>
                  <a:srgbClr val="252525"/>
                </a:solidFill>
                <a:highlight>
                  <a:srgbClr val="FFFFFF"/>
                </a:highlight>
                <a:latin typeface="Roboto" panose="02000000000000000000" pitchFamily="2" charset="0"/>
              </a:rPr>
              <a:t>Reminder: ISO standards can be adopted and used by any party, so we only get informed and do PR on a discretionary basis.</a:t>
            </a:r>
            <a:endParaRPr lang="en-US" dirty="0"/>
          </a:p>
          <a:p>
            <a:endParaRPr lang="en-US" dirty="0"/>
          </a:p>
        </p:txBody>
      </p:sp>
      <p:pic>
        <p:nvPicPr>
          <p:cNvPr id="4" name="Picture 3" descr="A black and white logo&#10;&#10;Description automatically generated">
            <a:extLst>
              <a:ext uri="{FF2B5EF4-FFF2-40B4-BE49-F238E27FC236}">
                <a16:creationId xmlns:a16="http://schemas.microsoft.com/office/drawing/2014/main" id="{91CF8D34-44C0-034E-4695-97C5CF6842FC}"/>
              </a:ext>
            </a:extLst>
          </p:cNvPr>
          <p:cNvPicPr>
            <a:picLocks noChangeAspect="1"/>
          </p:cNvPicPr>
          <p:nvPr/>
        </p:nvPicPr>
        <p:blipFill>
          <a:blip r:embed="rId3"/>
          <a:stretch>
            <a:fillRect/>
          </a:stretch>
        </p:blipFill>
        <p:spPr>
          <a:xfrm>
            <a:off x="5322683" y="2607028"/>
            <a:ext cx="1880084" cy="385826"/>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F575F606-FB4B-592A-7518-A6857492C321}"/>
              </a:ext>
            </a:extLst>
          </p:cNvPr>
          <p:cNvPicPr>
            <a:picLocks noChangeAspect="1"/>
          </p:cNvPicPr>
          <p:nvPr/>
        </p:nvPicPr>
        <p:blipFill>
          <a:blip r:embed="rId4"/>
          <a:stretch>
            <a:fillRect/>
          </a:stretch>
        </p:blipFill>
        <p:spPr>
          <a:xfrm>
            <a:off x="5322683" y="2318576"/>
            <a:ext cx="1605062" cy="282892"/>
          </a:xfrm>
          <a:prstGeom prst="rect">
            <a:avLst/>
          </a:prstGeom>
        </p:spPr>
      </p:pic>
    </p:spTree>
    <p:extLst>
      <p:ext uri="{BB962C8B-B14F-4D97-AF65-F5344CB8AC3E}">
        <p14:creationId xmlns:p14="http://schemas.microsoft.com/office/powerpoint/2010/main" val="167614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How Are OpenChain Standards Adopted?</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lstStyle/>
          <a:p>
            <a:r>
              <a:rPr lang="en-US" dirty="0"/>
              <a:t>There are several mechanisms for the adoption of OpenChain Standards</a:t>
            </a:r>
          </a:p>
          <a:p>
            <a:endParaRPr lang="en-US" dirty="0"/>
          </a:p>
          <a:p>
            <a:r>
              <a:rPr lang="en-US" dirty="0"/>
              <a:t>The most common way is self-certification</a:t>
            </a:r>
          </a:p>
          <a:p>
            <a:endParaRPr lang="en-US" dirty="0"/>
          </a:p>
          <a:p>
            <a:r>
              <a:rPr lang="en-US" dirty="0"/>
              <a:t>Another way is third-party certification</a:t>
            </a:r>
          </a:p>
        </p:txBody>
      </p:sp>
    </p:spTree>
    <p:extLst>
      <p:ext uri="{BB962C8B-B14F-4D97-AF65-F5344CB8AC3E}">
        <p14:creationId xmlns:p14="http://schemas.microsoft.com/office/powerpoint/2010/main" val="3130071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 – Rationale and Effectiveness</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Self-certification to an OpenChain standard (and any other standard) involves an entity reviewing material, deciding that they meet the requirements it describes, and then advertising that fact.</a:t>
            </a:r>
          </a:p>
          <a:p>
            <a:r>
              <a:rPr lang="en-US" dirty="0"/>
              <a:t>OpenChain provides extensive resources to help with this, such as self-certification checklists.</a:t>
            </a:r>
          </a:p>
          <a:p>
            <a:r>
              <a:rPr lang="en-US" dirty="0"/>
              <a:t>The OpenChain standards are explicitly designed to work effectively with self-certification because:</a:t>
            </a:r>
          </a:p>
          <a:p>
            <a:pPr lvl="1"/>
            <a:r>
              <a:rPr lang="en-US" dirty="0"/>
              <a:t>They require a company to keep records of how they certified and details of each point (verification materials)</a:t>
            </a:r>
          </a:p>
          <a:p>
            <a:pPr lvl="1"/>
            <a:r>
              <a:rPr lang="en-US" dirty="0"/>
              <a:t>And OpenChain standards are designed for supply chain procurement, with an expectation that customer companies can and will audit supplier company verification materials at the time of their choosing</a:t>
            </a:r>
          </a:p>
          <a:p>
            <a:r>
              <a:rPr lang="en-US" dirty="0"/>
              <a:t>This has proven extraordinarily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 – Rationale</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r>
              <a:rPr lang="en-US" dirty="0"/>
              <a:t>This is a common approach in regulation-heavy industries such as automotive around standards such as ISO 26262 (functional safety).</a:t>
            </a:r>
          </a:p>
          <a:p>
            <a:r>
              <a:rPr lang="en-US" dirty="0"/>
              <a:t>Because OpenChain produces ISO standards, it supports and follows the same type of third-party certification processes used by other ISO standards.</a:t>
            </a:r>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OpenChain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972675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3808745" y="2657697"/>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4446506" y="2301498"/>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3881738"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4387194"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6609774" y="2609274"/>
            <a:ext cx="2534225" cy="253422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48296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275191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Market Evolution</a:t>
            </a:r>
          </a:p>
        </p:txBody>
      </p:sp>
    </p:spTree>
    <p:extLst>
      <p:ext uri="{BB962C8B-B14F-4D97-AF65-F5344CB8AC3E}">
        <p14:creationId xmlns:p14="http://schemas.microsoft.com/office/powerpoint/2010/main" val="1364771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Procurement Negotiations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simple “ask” for procurement in all industries.</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industry standards versus custom approaches for procurement</a:t>
            </a:r>
          </a:p>
          <a:p>
            <a:pPr marL="285750" indent="-285750">
              <a:spcAft>
                <a:spcPts val="1200"/>
              </a:spcAft>
            </a:pPr>
            <a:r>
              <a:rPr lang="en-US" dirty="0"/>
              <a:t>More use of OpenChain standards</a:t>
            </a:r>
          </a:p>
        </p:txBody>
      </p:sp>
    </p:spTree>
    <p:extLst>
      <p:ext uri="{BB962C8B-B14F-4D97-AF65-F5344CB8AC3E}">
        <p14:creationId xmlns:p14="http://schemas.microsoft.com/office/powerpoint/2010/main" val="161009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Stacking Standards + Solutions</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20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Mergers and Acquisitions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“floor” to check risk management in M&amp;A. </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OpenChain standards for M&amp;A</a:t>
            </a:r>
          </a:p>
          <a:p>
            <a:pPr marL="285750" indent="-285750">
              <a:spcAft>
                <a:spcPts val="1200"/>
              </a:spcAft>
            </a:pPr>
            <a:r>
              <a:rPr lang="en-US" dirty="0"/>
              <a:t>More case studies around the use of OpenChain standards</a:t>
            </a:r>
          </a:p>
        </p:txBody>
      </p:sp>
    </p:spTree>
    <p:extLst>
      <p:ext uri="{BB962C8B-B14F-4D97-AF65-F5344CB8AC3E}">
        <p14:creationId xmlns:p14="http://schemas.microsoft.com/office/powerpoint/2010/main" val="1366885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Supply Chain Management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make it easy for customers to check open source license compliance and security assurance.</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supply chain requests for OpenChain use</a:t>
            </a:r>
          </a:p>
          <a:p>
            <a:pPr marL="285750" indent="-285750">
              <a:spcAft>
                <a:spcPts val="1200"/>
              </a:spcAft>
            </a:pPr>
            <a:r>
              <a:rPr lang="en-US" dirty="0"/>
              <a:t>Open source maturity models describing OpenChain standards</a:t>
            </a:r>
          </a:p>
        </p:txBody>
      </p:sp>
    </p:spTree>
    <p:extLst>
      <p:ext uri="{BB962C8B-B14F-4D97-AF65-F5344CB8AC3E}">
        <p14:creationId xmlns:p14="http://schemas.microsoft.com/office/powerpoint/2010/main" val="1898908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3659829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2077330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3547028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e62ad20c76_0_49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Policy and Regulation Webinar Series:</a:t>
            </a:r>
            <a:endParaRPr/>
          </a:p>
        </p:txBody>
      </p:sp>
      <p:pic>
        <p:nvPicPr>
          <p:cNvPr id="216" name="Google Shape;216;g2e62ad20c76_0_490" descr="A blue and white background with text&#10;&#10;Description automatically generated"/>
          <p:cNvPicPr preferRelativeResize="0"/>
          <p:nvPr/>
        </p:nvPicPr>
        <p:blipFill rotWithShape="1">
          <a:blip r:embed="rId3">
            <a:alphaModFix/>
          </a:blip>
          <a:srcRect/>
          <a:stretch/>
        </p:blipFill>
        <p:spPr>
          <a:xfrm>
            <a:off x="0" y="201167"/>
            <a:ext cx="8638413" cy="3813049"/>
          </a:xfrm>
          <a:prstGeom prst="rect">
            <a:avLst/>
          </a:prstGeom>
          <a:noFill/>
          <a:ln>
            <a:noFill/>
          </a:ln>
        </p:spPr>
      </p:pic>
      <p:pic>
        <p:nvPicPr>
          <p:cNvPr id="217" name="Google Shape;217;g2e62ad20c76_0_490" descr="A qr code on a white background&#10;&#10;Description automatically generated"/>
          <p:cNvPicPr preferRelativeResize="0"/>
          <p:nvPr/>
        </p:nvPicPr>
        <p:blipFill rotWithShape="1">
          <a:blip r:embed="rId4">
            <a:alphaModFix/>
          </a:blip>
          <a:srcRect/>
          <a:stretch/>
        </p:blipFill>
        <p:spPr>
          <a:xfrm>
            <a:off x="3474720" y="2948940"/>
            <a:ext cx="2194560" cy="2194560"/>
          </a:xfrm>
          <a:prstGeom prst="rect">
            <a:avLst/>
          </a:prstGeom>
          <a:noFill/>
          <a:ln>
            <a:noFill/>
          </a:ln>
        </p:spPr>
      </p:pic>
    </p:spTree>
    <p:extLst>
      <p:ext uri="{BB962C8B-B14F-4D97-AF65-F5344CB8AC3E}">
        <p14:creationId xmlns:p14="http://schemas.microsoft.com/office/powerpoint/2010/main" val="3638891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Reference Material</a:t>
            </a:r>
          </a:p>
        </p:txBody>
      </p:sp>
    </p:spTree>
    <p:extLst>
      <p:ext uri="{BB962C8B-B14F-4D97-AF65-F5344CB8AC3E}">
        <p14:creationId xmlns:p14="http://schemas.microsoft.com/office/powerpoint/2010/main" val="1170304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Existing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179564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New in July</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3481925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2450749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99804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90+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9748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Reference Material Coming Soon</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is developing new reference material:</a:t>
            </a:r>
          </a:p>
          <a:p>
            <a:pPr marL="285750" indent="-285750">
              <a:spcAft>
                <a:spcPts val="1200"/>
              </a:spcAft>
            </a:pPr>
            <a:r>
              <a:rPr lang="en-US" dirty="0"/>
              <a:t>Updated training slides</a:t>
            </a:r>
          </a:p>
          <a:p>
            <a:pPr marL="285750" indent="-285750">
              <a:spcAft>
                <a:spcPts val="1200"/>
              </a:spcAft>
            </a:pPr>
            <a:r>
              <a:rPr lang="en-US" dirty="0"/>
              <a:t>“Explainers” for different business roles</a:t>
            </a:r>
          </a:p>
          <a:p>
            <a:pPr marL="285750" indent="-285750">
              <a:spcAft>
                <a:spcPts val="1200"/>
              </a:spcAft>
            </a:pPr>
            <a:r>
              <a:rPr lang="en-US" dirty="0"/>
              <a:t>Maturity model for OpenChain ISO/IEC 5230</a:t>
            </a:r>
          </a:p>
          <a:p>
            <a:pPr marL="285750" indent="-285750">
              <a:spcAft>
                <a:spcPts val="1200"/>
              </a:spcAft>
            </a:pPr>
            <a:endParaRPr dirty="0"/>
          </a:p>
        </p:txBody>
      </p:sp>
      <p:pic>
        <p:nvPicPr>
          <p:cNvPr id="3" name="Picture 2">
            <a:extLst>
              <a:ext uri="{FF2B5EF4-FFF2-40B4-BE49-F238E27FC236}">
                <a16:creationId xmlns:a16="http://schemas.microsoft.com/office/drawing/2014/main" id="{F0F55970-FCA6-B491-ED13-EB6285477F39}"/>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3118944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October: CC-0 Maturity Model</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blue background with a penguin and a mouse&#10;&#10;Description automatically generated">
            <a:extLst>
              <a:ext uri="{FF2B5EF4-FFF2-40B4-BE49-F238E27FC236}">
                <a16:creationId xmlns:a16="http://schemas.microsoft.com/office/drawing/2014/main" id="{74245458-CF6F-ECFE-B784-4AE08D6B8F4B}"/>
              </a:ext>
            </a:extLst>
          </p:cNvPr>
          <p:cNvPicPr>
            <a:picLocks noChangeAspect="1"/>
          </p:cNvPicPr>
          <p:nvPr/>
        </p:nvPicPr>
        <p:blipFill>
          <a:blip r:embed="rId3"/>
          <a:stretch>
            <a:fillRect/>
          </a:stretch>
        </p:blipFill>
        <p:spPr>
          <a:xfrm>
            <a:off x="1765278" y="1322515"/>
            <a:ext cx="5613443" cy="3158270"/>
          </a:xfrm>
          <a:prstGeom prst="rect">
            <a:avLst/>
          </a:prstGeom>
        </p:spPr>
      </p:pic>
    </p:spTree>
    <p:extLst>
      <p:ext uri="{BB962C8B-B14F-4D97-AF65-F5344CB8AC3E}">
        <p14:creationId xmlns:p14="http://schemas.microsoft.com/office/powerpoint/2010/main" val="4218377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Always Evolving</a:t>
            </a:r>
          </a:p>
        </p:txBody>
      </p:sp>
    </p:spTree>
    <p:extLst>
      <p:ext uri="{BB962C8B-B14F-4D97-AF65-F5344CB8AC3E}">
        <p14:creationId xmlns:p14="http://schemas.microsoft.com/office/powerpoint/2010/main" val="1371698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Workshops are held once a month discussing AI Compliance in the supply chain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co-chaired by Matthew Crawford from Arm and David Marr from Qualcomm</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 They focus on identifying shared concerns across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industries. We are considering</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 guide about using AI BOM in the trusted supply chain</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749825" y="2378603"/>
            <a:ext cx="7644350" cy="1989675"/>
            <a:chOff x="799750" y="2361350"/>
            <a:chExt cx="7644350" cy="1989675"/>
          </a:xfrm>
        </p:grpSpPr>
        <p:pic>
          <p:nvPicPr>
            <p:cNvPr id="247" name="Google Shape;247;g2e62ad20c76_0_541" descr="A qr code with black squares&#10;&#10;Description automatically generated"/>
            <p:cNvPicPr preferRelativeResize="0"/>
            <p:nvPr/>
          </p:nvPicPr>
          <p:blipFill rotWithShape="1">
            <a:blip r:embed="rId5">
              <a:alphaModFix/>
            </a:blip>
            <a:srcRect/>
            <a:stretch/>
          </p:blipFill>
          <p:spPr>
            <a:xfrm>
              <a:off x="4849614" y="2763525"/>
              <a:ext cx="1587500" cy="1587500"/>
            </a:xfrm>
            <a:prstGeom prst="rect">
              <a:avLst/>
            </a:prstGeom>
            <a:noFill/>
            <a:ln>
              <a:noFill/>
            </a:ln>
          </p:spPr>
        </p:pic>
        <p:sp>
          <p:nvSpPr>
            <p:cNvPr id="248" name="Google Shape;248;g2e62ad20c76_0_541"/>
            <p:cNvSpPr txBox="1"/>
            <p:nvPr/>
          </p:nvSpPr>
          <p:spPr>
            <a:xfrm>
              <a:off x="4743052"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June</a:t>
              </a:r>
              <a:endParaRPr sz="1800" b="0" i="0" u="none" strike="noStrike" cap="none" dirty="0">
                <a:solidFill>
                  <a:schemeClr val="dk2"/>
                </a:solidFill>
                <a:latin typeface="Open Sans Medium"/>
                <a:ea typeface="Open Sans Medium"/>
                <a:cs typeface="Open Sans Medium"/>
                <a:sym typeface="Open Sans Medium"/>
              </a:endParaRPr>
            </a:p>
          </p:txBody>
        </p:sp>
        <p:pic>
          <p:nvPicPr>
            <p:cNvPr id="249" name="Google Shape;249;g2e62ad20c76_0_541"/>
            <p:cNvPicPr preferRelativeResize="0"/>
            <p:nvPr/>
          </p:nvPicPr>
          <p:blipFill>
            <a:blip r:embed="rId6">
              <a:alphaModFix/>
            </a:blip>
            <a:stretch>
              <a:fillRect/>
            </a:stretch>
          </p:blipFill>
          <p:spPr>
            <a:xfrm>
              <a:off x="2942452" y="2763525"/>
              <a:ext cx="1587500" cy="1587500"/>
            </a:xfrm>
            <a:prstGeom prst="rect">
              <a:avLst/>
            </a:prstGeom>
            <a:noFill/>
            <a:ln>
              <a:noFill/>
            </a:ln>
          </p:spPr>
        </p:pic>
        <p:sp>
          <p:nvSpPr>
            <p:cNvPr id="250" name="Google Shape;250;g2e62ad20c76_0_541"/>
            <p:cNvSpPr txBox="1"/>
            <p:nvPr/>
          </p:nvSpPr>
          <p:spPr>
            <a:xfrm>
              <a:off x="2835893"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May</a:t>
              </a:r>
              <a:endParaRPr sz="1800" b="0" i="0" u="none" strike="noStrike" cap="none" dirty="0">
                <a:solidFill>
                  <a:schemeClr val="dk2"/>
                </a:solidFill>
                <a:latin typeface="Open Sans Medium"/>
                <a:ea typeface="Open Sans Medium"/>
                <a:cs typeface="Open Sans Medium"/>
                <a:sym typeface="Open Sans Medium"/>
              </a:endParaRPr>
            </a:p>
          </p:txBody>
        </p:sp>
        <p:pic>
          <p:nvPicPr>
            <p:cNvPr id="251" name="Google Shape;251;g2e62ad20c76_0_541"/>
            <p:cNvPicPr preferRelativeResize="0"/>
            <p:nvPr/>
          </p:nvPicPr>
          <p:blipFill>
            <a:blip r:embed="rId7">
              <a:alphaModFix/>
            </a:blip>
            <a:stretch>
              <a:fillRect/>
            </a:stretch>
          </p:blipFill>
          <p:spPr>
            <a:xfrm>
              <a:off x="906309" y="2763525"/>
              <a:ext cx="1587500" cy="1587500"/>
            </a:xfrm>
            <a:prstGeom prst="rect">
              <a:avLst/>
            </a:prstGeom>
            <a:noFill/>
            <a:ln>
              <a:noFill/>
            </a:ln>
          </p:spPr>
        </p:pic>
        <p:sp>
          <p:nvSpPr>
            <p:cNvPr id="252" name="Google Shape;252;g2e62ad20c76_0_541"/>
            <p:cNvSpPr txBox="1"/>
            <p:nvPr/>
          </p:nvSpPr>
          <p:spPr>
            <a:xfrm>
              <a:off x="79975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April</a:t>
              </a:r>
              <a:endParaRPr sz="1800" b="0" i="0" u="none" strike="noStrike" cap="none" dirty="0">
                <a:solidFill>
                  <a:schemeClr val="dk2"/>
                </a:solidFill>
                <a:latin typeface="Open Sans Medium"/>
                <a:ea typeface="Open Sans Medium"/>
                <a:cs typeface="Open Sans Medium"/>
                <a:sym typeface="Open Sans Medium"/>
              </a:endParaRPr>
            </a:p>
          </p:txBody>
        </p:sp>
        <p:pic>
          <p:nvPicPr>
            <p:cNvPr id="2" name="Google Shape;247;g2e62ad20c76_0_541">
              <a:extLst>
                <a:ext uri="{FF2B5EF4-FFF2-40B4-BE49-F238E27FC236}">
                  <a16:creationId xmlns:a16="http://schemas.microsoft.com/office/drawing/2014/main" id="{FD4E6FD5-4FE6-4149-B9A5-635ED41484CD}"/>
                </a:ext>
              </a:extLst>
            </p:cNvPr>
            <p:cNvPicPr preferRelativeResize="0"/>
            <p:nvPr/>
          </p:nvPicPr>
          <p:blipFill>
            <a:blip r:embed="rId8"/>
            <a:srcRect/>
            <a:stretch/>
          </p:blipFill>
          <p:spPr>
            <a:xfrm>
              <a:off x="6750062" y="2763525"/>
              <a:ext cx="1587500" cy="1587500"/>
            </a:xfrm>
            <a:prstGeom prst="rect">
              <a:avLst/>
            </a:prstGeom>
            <a:noFill/>
            <a:ln>
              <a:noFill/>
            </a:ln>
          </p:spPr>
        </p:pic>
        <p:sp>
          <p:nvSpPr>
            <p:cNvPr id="3" name="Google Shape;248;g2e62ad20c76_0_541">
              <a:extLst>
                <a:ext uri="{FF2B5EF4-FFF2-40B4-BE49-F238E27FC236}">
                  <a16:creationId xmlns:a16="http://schemas.microsoft.com/office/drawing/2014/main" id="{ADA120F0-D6AB-A6AA-4797-0C5E00860634}"/>
                </a:ext>
              </a:extLst>
            </p:cNvPr>
            <p:cNvSpPr txBox="1"/>
            <p:nvPr/>
          </p:nvSpPr>
          <p:spPr>
            <a:xfrm>
              <a:off x="664350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809611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SBOM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The OpenChain Project has required Software Bill of Materials for its standards since 2016. Over the years, we have contributed to the field by developing SPDX Lite (a simple SBOM for suppliers) and releasing a guide to define SBOM Quality. In July we launched a new monthly Study Group to bring all our various activities together and answer the question of “how do we use SBOMs in production?” Regular meetings start in September.</a:t>
            </a:r>
            <a:endParaRPr sz="1400" dirty="0"/>
          </a:p>
        </p:txBody>
      </p:sp>
      <p:pic>
        <p:nvPicPr>
          <p:cNvPr id="244" name="Google Shape;244;g2e62ad20c76_0_541"/>
          <p:cNvPicPr preferRelativeResize="0"/>
          <p:nvPr/>
        </p:nvPicPr>
        <p:blipFill>
          <a:blip r:embed="rId3"/>
          <a:srcRect/>
          <a:stretch/>
        </p:blipFill>
        <p:spPr>
          <a:xfrm>
            <a:off x="7936700" y="0"/>
            <a:ext cx="1207300" cy="12073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3640350" y="2700832"/>
            <a:ext cx="1800600" cy="1989675"/>
            <a:chOff x="799750" y="2613911"/>
            <a:chExt cx="1800600" cy="1989675"/>
          </a:xfrm>
        </p:grpSpPr>
        <p:pic>
          <p:nvPicPr>
            <p:cNvPr id="251" name="Google Shape;251;g2e62ad20c76_0_541"/>
            <p:cNvPicPr preferRelativeResize="0"/>
            <p:nvPr/>
          </p:nvPicPr>
          <p:blipFill>
            <a:blip r:embed="rId4"/>
            <a:srcRect/>
            <a:stretch/>
          </p:blipFill>
          <p:spPr>
            <a:xfrm>
              <a:off x="906309" y="3016086"/>
              <a:ext cx="1587500" cy="1587500"/>
            </a:xfrm>
            <a:prstGeom prst="rect">
              <a:avLst/>
            </a:prstGeom>
            <a:noFill/>
            <a:ln>
              <a:noFill/>
            </a:ln>
          </p:spPr>
        </p:pic>
        <p:sp>
          <p:nvSpPr>
            <p:cNvPr id="252" name="Google Shape;252;g2e62ad20c76_0_541"/>
            <p:cNvSpPr txBox="1"/>
            <p:nvPr/>
          </p:nvSpPr>
          <p:spPr>
            <a:xfrm>
              <a:off x="799750" y="2613911"/>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3575695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Switched to Regular Meetings in China</a:t>
            </a:r>
          </a:p>
        </p:txBody>
      </p:sp>
      <p:grpSp>
        <p:nvGrpSpPr>
          <p:cNvPr id="7" name="Group 6">
            <a:extLst>
              <a:ext uri="{FF2B5EF4-FFF2-40B4-BE49-F238E27FC236}">
                <a16:creationId xmlns:a16="http://schemas.microsoft.com/office/drawing/2014/main" id="{69BAF2A0-7EDC-A2F9-F0A7-CDFA5E5C6DBB}"/>
              </a:ext>
            </a:extLst>
          </p:cNvPr>
          <p:cNvGrpSpPr/>
          <p:nvPr/>
        </p:nvGrpSpPr>
        <p:grpSpPr>
          <a:xfrm>
            <a:off x="170450" y="1510409"/>
            <a:ext cx="8803100" cy="2399544"/>
            <a:chOff x="170450" y="1555014"/>
            <a:chExt cx="8803100" cy="2399544"/>
          </a:xfrm>
        </p:grpSpPr>
        <p:pic>
          <p:nvPicPr>
            <p:cNvPr id="4" name="Picture 3" descr="A blue rectangular sign with white text&#10;&#10;Description automatically generated">
              <a:extLst>
                <a:ext uri="{FF2B5EF4-FFF2-40B4-BE49-F238E27FC236}">
                  <a16:creationId xmlns:a16="http://schemas.microsoft.com/office/drawing/2014/main" id="{7E5EBB35-3900-38A6-6DAF-E17D5C2E818E}"/>
                </a:ext>
              </a:extLst>
            </p:cNvPr>
            <p:cNvPicPr>
              <a:picLocks noChangeAspect="1"/>
            </p:cNvPicPr>
            <p:nvPr/>
          </p:nvPicPr>
          <p:blipFill>
            <a:blip r:embed="rId2"/>
            <a:stretch>
              <a:fillRect/>
            </a:stretch>
          </p:blipFill>
          <p:spPr>
            <a:xfrm>
              <a:off x="170450" y="1555014"/>
              <a:ext cx="4263873" cy="2399543"/>
            </a:xfrm>
            <a:prstGeom prst="rect">
              <a:avLst/>
            </a:prstGeom>
          </p:spPr>
        </p:pic>
        <p:pic>
          <p:nvPicPr>
            <p:cNvPr id="5" name="Picture 4" descr="A blue rectangular sign with white text&#10;&#10;Description automatically generated">
              <a:extLst>
                <a:ext uri="{FF2B5EF4-FFF2-40B4-BE49-F238E27FC236}">
                  <a16:creationId xmlns:a16="http://schemas.microsoft.com/office/drawing/2014/main" id="{E9A557BD-937B-0EB8-6C7E-A5C7C4C42822}"/>
                </a:ext>
              </a:extLst>
            </p:cNvPr>
            <p:cNvPicPr>
              <a:picLocks noChangeAspect="1"/>
            </p:cNvPicPr>
            <p:nvPr/>
          </p:nvPicPr>
          <p:blipFill>
            <a:blip r:embed="rId3"/>
            <a:stretch>
              <a:fillRect/>
            </a:stretch>
          </p:blipFill>
          <p:spPr>
            <a:xfrm>
              <a:off x="4709678" y="1555015"/>
              <a:ext cx="4263872" cy="2399543"/>
            </a:xfrm>
            <a:prstGeom prst="rect">
              <a:avLst/>
            </a:prstGeom>
          </p:spPr>
        </p:pic>
      </p:grpSp>
    </p:spTree>
    <p:extLst>
      <p:ext uri="{BB962C8B-B14F-4D97-AF65-F5344CB8AC3E}">
        <p14:creationId xmlns:p14="http://schemas.microsoft.com/office/powerpoint/2010/main" val="108564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September: Automotive Workshop</a:t>
            </a:r>
          </a:p>
        </p:txBody>
      </p:sp>
      <p:pic>
        <p:nvPicPr>
          <p:cNvPr id="5" name="Picture 4" descr="A logo of a city&#10;&#10;Description automatically generated">
            <a:extLst>
              <a:ext uri="{FF2B5EF4-FFF2-40B4-BE49-F238E27FC236}">
                <a16:creationId xmlns:a16="http://schemas.microsoft.com/office/drawing/2014/main" id="{4EEDF323-A5FD-3C64-01D2-51C0CA7D93F3}"/>
              </a:ext>
            </a:extLst>
          </p:cNvPr>
          <p:cNvPicPr>
            <a:picLocks noChangeAspect="1"/>
          </p:cNvPicPr>
          <p:nvPr/>
        </p:nvPicPr>
        <p:blipFill>
          <a:blip r:embed="rId2"/>
          <a:stretch>
            <a:fillRect/>
          </a:stretch>
        </p:blipFill>
        <p:spPr>
          <a:xfrm>
            <a:off x="1101687" y="1218650"/>
            <a:ext cx="6940625" cy="3629368"/>
          </a:xfrm>
          <a:prstGeom prst="rect">
            <a:avLst/>
          </a:prstGeom>
        </p:spPr>
      </p:pic>
      <p:pic>
        <p:nvPicPr>
          <p:cNvPr id="7" name="Picture 6" descr="A qr code with black squares&#10;&#10;Description automatically generated">
            <a:extLst>
              <a:ext uri="{FF2B5EF4-FFF2-40B4-BE49-F238E27FC236}">
                <a16:creationId xmlns:a16="http://schemas.microsoft.com/office/drawing/2014/main" id="{A37CCE1B-7B1D-78E0-9DB9-231C853FA4D3}"/>
              </a:ext>
            </a:extLst>
          </p:cNvPr>
          <p:cNvPicPr>
            <a:picLocks noChangeAspect="1"/>
          </p:cNvPicPr>
          <p:nvPr/>
        </p:nvPicPr>
        <p:blipFill>
          <a:blip r:embed="rId3"/>
          <a:stretch>
            <a:fillRect/>
          </a:stretch>
        </p:blipFill>
        <p:spPr>
          <a:xfrm>
            <a:off x="7556500" y="3556000"/>
            <a:ext cx="1587500" cy="1587500"/>
          </a:xfrm>
          <a:prstGeom prst="rect">
            <a:avLst/>
          </a:prstGeom>
        </p:spPr>
      </p:pic>
    </p:spTree>
    <p:extLst>
      <p:ext uri="{BB962C8B-B14F-4D97-AF65-F5344CB8AC3E}">
        <p14:creationId xmlns:p14="http://schemas.microsoft.com/office/powerpoint/2010/main" val="2771219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151" name="Google Shape;151;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152" name="Google Shape;152;p24"/>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2" name="Google Shape;151;p24">
            <a:extLst>
              <a:ext uri="{FF2B5EF4-FFF2-40B4-BE49-F238E27FC236}">
                <a16:creationId xmlns:a16="http://schemas.microsoft.com/office/drawing/2014/main" id="{D8F3A42E-D2F0-961B-6610-566CCAE5A849}"/>
              </a:ext>
            </a:extLst>
          </p:cNvPr>
          <p:cNvSpPr txBox="1">
            <a:spLocks/>
          </p:cNvSpPr>
          <p:nvPr/>
        </p:nvSpPr>
        <p:spPr>
          <a:xfrm>
            <a:off x="2576626" y="1914004"/>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spTree>
    <p:extLst>
      <p:ext uri="{BB962C8B-B14F-4D97-AF65-F5344CB8AC3E}">
        <p14:creationId xmlns:p14="http://schemas.microsoft.com/office/powerpoint/2010/main" val="3438064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October: Open Compliance Summit</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red square with white text&#10;&#10;Description automatically generated">
            <a:extLst>
              <a:ext uri="{FF2B5EF4-FFF2-40B4-BE49-F238E27FC236}">
                <a16:creationId xmlns:a16="http://schemas.microsoft.com/office/drawing/2014/main" id="{2CE86D89-E880-EE57-6209-AE91B96B4F2F}"/>
              </a:ext>
            </a:extLst>
          </p:cNvPr>
          <p:cNvPicPr>
            <a:picLocks noChangeAspect="1"/>
          </p:cNvPicPr>
          <p:nvPr/>
        </p:nvPicPr>
        <p:blipFill>
          <a:blip r:embed="rId3"/>
          <a:stretch>
            <a:fillRect/>
          </a:stretch>
        </p:blipFill>
        <p:spPr>
          <a:xfrm>
            <a:off x="1202911" y="1212799"/>
            <a:ext cx="6738177" cy="2148201"/>
          </a:xfrm>
          <a:prstGeom prst="rect">
            <a:avLst/>
          </a:prstGeom>
        </p:spPr>
      </p:pic>
    </p:spTree>
    <p:extLst>
      <p:ext uri="{BB962C8B-B14F-4D97-AF65-F5344CB8AC3E}">
        <p14:creationId xmlns:p14="http://schemas.microsoft.com/office/powerpoint/2010/main" val="482865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2024/2025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inevitable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2024/2025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Track All This Work </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rmAutofit lnSpcReduction="10000"/>
          </a:bodyPr>
          <a:lstStyle/>
          <a:p>
            <a:r>
              <a:rPr lang="en-US" dirty="0"/>
              <a:t>Our calls are open and publicly listed.</a:t>
            </a:r>
          </a:p>
          <a:p>
            <a:endParaRPr lang="en-US" dirty="0"/>
          </a:p>
          <a:p>
            <a:r>
              <a:rPr lang="en-US" dirty="0"/>
              <a:t>We publish a recording of every meeting not under Chatham House Rule.</a:t>
            </a:r>
          </a:p>
          <a:p>
            <a:endParaRPr lang="en-US" dirty="0"/>
          </a:p>
          <a:p>
            <a:r>
              <a:rPr lang="en-US" dirty="0"/>
              <a:t>We provide access to work groups, special interest groups and local work groups via mailing list.</a:t>
            </a:r>
          </a:p>
          <a:p>
            <a:endParaRPr lang="en-US" dirty="0"/>
          </a:p>
          <a:p>
            <a:r>
              <a:rPr lang="en-US" dirty="0"/>
              <a:t>We also use Slack and WeChat.</a:t>
            </a:r>
          </a:p>
          <a:p>
            <a:pPr marL="139700" indent="0">
              <a:buNone/>
            </a:pPr>
            <a:endParaRPr lang="en-US" dirty="0"/>
          </a:p>
          <a:p>
            <a:pPr marL="139700" indent="0">
              <a:buNone/>
            </a:pPr>
            <a:r>
              <a:rPr lang="en-US" dirty="0"/>
              <a:t>All the details can be found on our participation page.</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sz="2700" dirty="0"/>
              <a:t>Get Full Overviews Online</a:t>
            </a:r>
            <a:endParaRPr sz="2700" dirty="0"/>
          </a:p>
        </p:txBody>
      </p:sp>
      <p:sp>
        <p:nvSpPr>
          <p:cNvPr id="2" name="Text Placeholder 1">
            <a:extLst>
              <a:ext uri="{FF2B5EF4-FFF2-40B4-BE49-F238E27FC236}">
                <a16:creationId xmlns:a16="http://schemas.microsoft.com/office/drawing/2014/main" id="{9BD9469E-8367-4004-295B-A4F2AD3BE02F}"/>
              </a:ext>
            </a:extLst>
          </p:cNvPr>
          <p:cNvSpPr>
            <a:spLocks noGrp="1"/>
          </p:cNvSpPr>
          <p:nvPr>
            <p:ph type="body" idx="1"/>
          </p:nvPr>
        </p:nvSpPr>
        <p:spPr/>
        <p:txBody>
          <a:bodyPr/>
          <a:lstStyle/>
          <a:p>
            <a:pPr marL="139700" indent="0" algn="ctr">
              <a:buNone/>
            </a:pPr>
            <a:r>
              <a:rPr lang="en-US" b="1" dirty="0"/>
              <a:t>ISO/IEC 5230:2020</a:t>
            </a:r>
            <a:br>
              <a:rPr lang="en-US" dirty="0"/>
            </a:br>
            <a:r>
              <a:rPr lang="en-US" dirty="0"/>
              <a:t>Open Source License Compliance</a:t>
            </a:r>
          </a:p>
        </p:txBody>
      </p:sp>
      <p:sp>
        <p:nvSpPr>
          <p:cNvPr id="3" name="Text Placeholder 2">
            <a:extLst>
              <a:ext uri="{FF2B5EF4-FFF2-40B4-BE49-F238E27FC236}">
                <a16:creationId xmlns:a16="http://schemas.microsoft.com/office/drawing/2014/main" id="{A5534FC7-A3EC-49A4-0EE6-66B981B07DF9}"/>
              </a:ext>
            </a:extLst>
          </p:cNvPr>
          <p:cNvSpPr>
            <a:spLocks noGrp="1"/>
          </p:cNvSpPr>
          <p:nvPr>
            <p:ph type="body" idx="2"/>
          </p:nvPr>
        </p:nvSpPr>
        <p:spPr/>
        <p:txBody>
          <a:bodyPr/>
          <a:lstStyle/>
          <a:p>
            <a:pPr marL="139700" indent="0" algn="ctr">
              <a:buNone/>
            </a:pPr>
            <a:r>
              <a:rPr lang="en-US" sz="1400" b="1" dirty="0"/>
              <a:t>ISO/IEC 18974:2023</a:t>
            </a:r>
            <a:br>
              <a:rPr lang="en-US" sz="1400" b="1" dirty="0"/>
            </a:br>
            <a:r>
              <a:rPr lang="en-US" sz="1400" dirty="0"/>
              <a:t>Open Source Security Assurance</a:t>
            </a:r>
            <a:endParaRPr lang="en-US" dirty="0"/>
          </a:p>
        </p:txBody>
      </p:sp>
      <p:pic>
        <p:nvPicPr>
          <p:cNvPr id="4" name="Picture 3" descr="A qr code with a few black squares&#10;&#10;Description automatically generated">
            <a:extLst>
              <a:ext uri="{FF2B5EF4-FFF2-40B4-BE49-F238E27FC236}">
                <a16:creationId xmlns:a16="http://schemas.microsoft.com/office/drawing/2014/main" id="{3BB6F54A-6C85-7D80-367F-5EBA7943F229}"/>
              </a:ext>
            </a:extLst>
          </p:cNvPr>
          <p:cNvPicPr>
            <a:picLocks noChangeAspect="1"/>
          </p:cNvPicPr>
          <p:nvPr/>
        </p:nvPicPr>
        <p:blipFill>
          <a:blip r:embed="rId3"/>
          <a:stretch>
            <a:fillRect/>
          </a:stretch>
        </p:blipFill>
        <p:spPr>
          <a:xfrm>
            <a:off x="1231650" y="1957419"/>
            <a:ext cx="2160000" cy="2160000"/>
          </a:xfrm>
          <a:prstGeom prst="rect">
            <a:avLst/>
          </a:prstGeom>
        </p:spPr>
      </p:pic>
      <p:pic>
        <p:nvPicPr>
          <p:cNvPr id="5" name="Picture 4" descr="A qr code with a black and white background&#10;&#10;Description automatically generated">
            <a:extLst>
              <a:ext uri="{FF2B5EF4-FFF2-40B4-BE49-F238E27FC236}">
                <a16:creationId xmlns:a16="http://schemas.microsoft.com/office/drawing/2014/main" id="{276B3FFC-8CAC-AA84-F515-2B64FB4C5015}"/>
              </a:ext>
            </a:extLst>
          </p:cNvPr>
          <p:cNvPicPr>
            <a:picLocks noChangeAspect="1"/>
          </p:cNvPicPr>
          <p:nvPr/>
        </p:nvPicPr>
        <p:blipFill>
          <a:blip r:embed="rId4"/>
          <a:stretch>
            <a:fillRect/>
          </a:stretch>
        </p:blipFill>
        <p:spPr>
          <a:xfrm>
            <a:off x="5845800" y="1957419"/>
            <a:ext cx="2160000" cy="2160000"/>
          </a:xfrm>
          <a:prstGeom prst="rect">
            <a:avLst/>
          </a:prstGeom>
        </p:spPr>
      </p:pic>
    </p:spTree>
    <p:extLst>
      <p:ext uri="{BB962C8B-B14F-4D97-AF65-F5344CB8AC3E}">
        <p14:creationId xmlns:p14="http://schemas.microsoft.com/office/powerpoint/2010/main" val="245733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ISO standards are a reputable shorthand in discussions, negotiations and contracts, allowing everything from “expected structure” to “what is a quality program” to be communicated easily.</a:t>
            </a: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306686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2009128416"/>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12976</TotalTime>
  <Words>1758</Words>
  <Application>Microsoft Macintosh PowerPoint</Application>
  <PresentationFormat>On-screen Show (16:9)</PresentationFormat>
  <Paragraphs>234</Paragraphs>
  <Slides>56</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Archivo</vt:lpstr>
      <vt:lpstr>Archivo ExtraLight</vt:lpstr>
      <vt:lpstr>Archivo Light</vt:lpstr>
      <vt:lpstr>Noto Sans Symbols</vt:lpstr>
      <vt:lpstr>Arial</vt:lpstr>
      <vt:lpstr>Courier New</vt:lpstr>
      <vt:lpstr>Open Sans ExtraBold</vt:lpstr>
      <vt:lpstr>Open Sans Light</vt:lpstr>
      <vt:lpstr>Open Sans Medium</vt:lpstr>
      <vt:lpstr>Roboto</vt:lpstr>
      <vt:lpstr>Roboto Slab Light</vt:lpstr>
      <vt:lpstr>Linux Foundation EU Theme 2023</vt:lpstr>
      <vt:lpstr>OpenChain Project</vt:lpstr>
      <vt:lpstr>Project Overview</vt:lpstr>
      <vt:lpstr>Stacking Standards + Solutions</vt:lpstr>
      <vt:lpstr>Trust Built By Process Management</vt:lpstr>
      <vt:lpstr>Sister Standards - Processes for Programs</vt:lpstr>
      <vt:lpstr>Get Full Overviews Online</vt:lpstr>
      <vt:lpstr>ISO standards are a reputable shorthand in discussions, negotiations and contracts, allowing everything from “expected structure” to “what is a quality program” to be communicated easily.  The OpenChain standards are the international baseline for quality in open source license compliance or security assurance programs.</vt:lpstr>
      <vt:lpstr>We Have Community Study and Work Groups</vt:lpstr>
      <vt:lpstr>We Have Free Reference Material</vt:lpstr>
      <vt:lpstr>Progress Around Our Standards</vt:lpstr>
      <vt:lpstr>A Continual Heartbeat Of Adoption</vt:lpstr>
      <vt:lpstr>Nokia ISO 5230 Self-Certification</vt:lpstr>
      <vt:lpstr>dSpace Adoption of ISO/IEC 5230</vt:lpstr>
      <vt:lpstr>OpenHarmony ISO 5230 Third-Party Certification</vt:lpstr>
      <vt:lpstr>IAV Adopts ISO/IEC 5230 + Case Study Released</vt:lpstr>
      <vt:lpstr>Samsung SDS Adoption of ISO/IEC 18974</vt:lpstr>
      <vt:lpstr>A Continual Heartbeat Of Use</vt:lpstr>
      <vt:lpstr>31%</vt:lpstr>
      <vt:lpstr>Adoption Methods</vt:lpstr>
      <vt:lpstr>How Are OpenChain Standards Adopted?</vt:lpstr>
      <vt:lpstr>Self-Certification – Rationale and Effectiveness</vt:lpstr>
      <vt:lpstr>Third-Party Certification – Rationale</vt:lpstr>
      <vt:lpstr>Support Network</vt:lpstr>
      <vt:lpstr>OpenChain Study and Work Groups</vt:lpstr>
      <vt:lpstr>Commercial Support</vt:lpstr>
      <vt:lpstr>Relationship with Other Standards</vt:lpstr>
      <vt:lpstr>Wide Compatibility</vt:lpstr>
      <vt:lpstr>Market Evolution</vt:lpstr>
      <vt:lpstr>Procurement Negotiations</vt:lpstr>
      <vt:lpstr>Mergers and Acquisitions</vt:lpstr>
      <vt:lpstr>Supply Chain Management</vt:lpstr>
      <vt:lpstr>Supporting Regulation</vt:lpstr>
      <vt:lpstr>Addressing US Executive Order / NIST / CISA</vt:lpstr>
      <vt:lpstr>Addressing the CRA</vt:lpstr>
      <vt:lpstr>Policy and Regulation Webinar Series:</vt:lpstr>
      <vt:lpstr>Reference Material</vt:lpstr>
      <vt:lpstr>Existing Reference Material</vt:lpstr>
      <vt:lpstr>New in July</vt:lpstr>
      <vt:lpstr>Case Studies</vt:lpstr>
      <vt:lpstr>Training Courses</vt:lpstr>
      <vt:lpstr>90+</vt:lpstr>
      <vt:lpstr>Reference Material Coming Soon</vt:lpstr>
      <vt:lpstr>October: CC-0 Maturity Model</vt:lpstr>
      <vt:lpstr>Always Evolving</vt:lpstr>
      <vt:lpstr>PowerPoint Presentation</vt:lpstr>
      <vt:lpstr>New AI Study Group</vt:lpstr>
      <vt:lpstr>New SBOM Study Group</vt:lpstr>
      <vt:lpstr>Switched to Regular Meetings in China</vt:lpstr>
      <vt:lpstr>September: Automotive Workshop</vt:lpstr>
      <vt:lpstr>October: Open Compliance Summit</vt:lpstr>
      <vt:lpstr>In Conclusion</vt:lpstr>
      <vt:lpstr>What Is Happening Right Now?</vt:lpstr>
      <vt:lpstr>What Is Coming Next For The Market?</vt:lpstr>
      <vt:lpstr>What Will The OpenChain Project Do? </vt:lpstr>
      <vt:lpstr>Track All This Work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172</cp:revision>
  <dcterms:modified xsi:type="dcterms:W3CDTF">2024-09-18T08:27:17Z</dcterms:modified>
</cp:coreProperties>
</file>